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64" r:id="rId14"/>
    <p:sldId id="267" r:id="rId15"/>
    <p:sldId id="266"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rgbClr val="FF7C80"/>
              </a:solidFill>
            </a:rPr>
            <a:t>Vison</a:t>
          </a:r>
          <a:endParaRPr lang="en-GB" sz="2000"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t>Personas</a:t>
          </a:r>
          <a:endParaRPr lang="en-GB"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t>Functional</a:t>
          </a:r>
          <a:r>
            <a:rPr lang="de-DE" dirty="0"/>
            <a:t> </a:t>
          </a:r>
          <a:r>
            <a:rPr lang="de-DE" dirty="0" err="1"/>
            <a:t>Requirements</a:t>
          </a:r>
          <a:endParaRPr lang="en-GB"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t>Non-</a:t>
          </a:r>
          <a:r>
            <a:rPr lang="de-DE" dirty="0" err="1"/>
            <a:t>Functional</a:t>
          </a:r>
          <a:endParaRPr lang="de-DE" dirty="0"/>
        </a:p>
        <a:p>
          <a:r>
            <a:rPr lang="de-DE" dirty="0" err="1"/>
            <a:t>Requirements</a:t>
          </a:r>
          <a:endParaRPr lang="en-GB"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rgbClr val="FF7C80"/>
              </a:solidFill>
            </a:rPr>
            <a:t>Personas</a:t>
          </a:r>
          <a:endParaRPr lang="en-GB"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t>Functional</a:t>
          </a:r>
          <a:r>
            <a:rPr lang="de-DE" dirty="0"/>
            <a:t> </a:t>
          </a:r>
          <a:r>
            <a:rPr lang="de-DE" dirty="0" err="1"/>
            <a:t>Requirements</a:t>
          </a:r>
          <a:endParaRPr lang="en-GB"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t>Non-</a:t>
          </a:r>
          <a:r>
            <a:rPr lang="de-DE" dirty="0" err="1"/>
            <a:t>Functional</a:t>
          </a:r>
          <a:endParaRPr lang="de-DE" dirty="0"/>
        </a:p>
        <a:p>
          <a:r>
            <a:rPr lang="de-DE" dirty="0" err="1"/>
            <a:t>Requirements</a:t>
          </a:r>
          <a:endParaRPr lang="en-GB"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rgbClr val="FF7C80"/>
              </a:solidFill>
            </a:rPr>
            <a:t>Functional</a:t>
          </a:r>
          <a:r>
            <a:rPr lang="de-DE" dirty="0">
              <a:solidFill>
                <a:srgbClr val="FF7C80"/>
              </a:solidFill>
            </a:rPr>
            <a:t> </a:t>
          </a:r>
          <a:r>
            <a:rPr lang="de-DE" dirty="0" err="1">
              <a:solidFill>
                <a:srgbClr val="FF7C80"/>
              </a:solidFill>
            </a:rPr>
            <a:t>Requirements</a:t>
          </a:r>
          <a:endParaRPr lang="en-GB"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t>Non-</a:t>
          </a:r>
          <a:r>
            <a:rPr lang="de-DE" dirty="0" err="1"/>
            <a:t>Functional</a:t>
          </a:r>
          <a:endParaRPr lang="de-DE" dirty="0"/>
        </a:p>
        <a:p>
          <a:r>
            <a:rPr lang="de-DE" dirty="0" err="1"/>
            <a:t>Requirements</a:t>
          </a:r>
          <a:endParaRPr lang="en-GB"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rgbClr val="FF7C80"/>
              </a:solidFill>
            </a:rPr>
            <a:t>Non-</a:t>
          </a:r>
          <a:r>
            <a:rPr lang="de-DE" dirty="0" err="1">
              <a:solidFill>
                <a:srgbClr val="FF7C80"/>
              </a:solidFill>
            </a:rPr>
            <a:t>Functional</a:t>
          </a:r>
          <a:endParaRPr lang="de-DE" dirty="0">
            <a:solidFill>
              <a:srgbClr val="FF7C80"/>
            </a:solidFill>
          </a:endParaRPr>
        </a:p>
        <a:p>
          <a:r>
            <a:rPr lang="de-DE" dirty="0" err="1">
              <a:solidFill>
                <a:srgbClr val="FF7C80"/>
              </a:solidFill>
            </a:rPr>
            <a:t>Requirements</a:t>
          </a:r>
          <a:endParaRPr lang="en-GB"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solidFill>
                <a:srgbClr val="FF7C80"/>
              </a:solidFill>
            </a:rPr>
            <a:t>Mock-</a:t>
          </a:r>
          <a:r>
            <a:rPr lang="de-DE" dirty="0" err="1">
              <a:solidFill>
                <a:srgbClr val="FF7C80"/>
              </a:solidFill>
            </a:rPr>
            <a:t>Ups</a:t>
          </a:r>
          <a:endParaRPr lang="en-GB"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rgbClr val="FF7C80"/>
              </a:solidFill>
            </a:rPr>
            <a:t>Vison</a:t>
          </a:r>
          <a:endParaRPr lang="en-GB" sz="2000"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Personas</a:t>
          </a:r>
          <a:endParaRPr lang="en-GB" sz="17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t>Functional</a:t>
          </a:r>
          <a:r>
            <a:rPr lang="de-DE" sz="1700" kern="1200" dirty="0"/>
            <a:t> </a:t>
          </a:r>
          <a:r>
            <a:rPr lang="de-DE" sz="1700" kern="1200" dirty="0" err="1"/>
            <a:t>Requirements</a:t>
          </a:r>
          <a:endParaRPr lang="en-GB" sz="17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Non-</a:t>
          </a:r>
          <a:r>
            <a:rPr lang="de-DE" sz="1700" kern="1200" dirty="0" err="1"/>
            <a:t>Functional</a:t>
          </a:r>
          <a:endParaRPr lang="de-DE" sz="1700" kern="1200" dirty="0"/>
        </a:p>
        <a:p>
          <a:pPr marL="0" lvl="0" indent="0" algn="ctr" defTabSz="755650">
            <a:lnSpc>
              <a:spcPct val="90000"/>
            </a:lnSpc>
            <a:spcBef>
              <a:spcPct val="0"/>
            </a:spcBef>
            <a:spcAft>
              <a:spcPct val="35000"/>
            </a:spcAft>
            <a:buNone/>
          </a:pPr>
          <a:r>
            <a:rPr lang="de-DE" sz="1700" kern="1200" dirty="0" err="1"/>
            <a:t>Requirements</a:t>
          </a:r>
          <a:endParaRPr lang="en-GB" sz="17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Mock-</a:t>
          </a:r>
          <a:r>
            <a:rPr lang="de-DE" sz="1700" kern="1200" dirty="0" err="1"/>
            <a:t>Ups</a:t>
          </a:r>
          <a:endParaRPr lang="en-GB" sz="17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rgbClr val="FF7C80"/>
              </a:solidFill>
            </a:rPr>
            <a:t>Personas</a:t>
          </a:r>
          <a:endParaRPr lang="en-GB" sz="1700"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t>Functional</a:t>
          </a:r>
          <a:r>
            <a:rPr lang="de-DE" sz="1700" kern="1200" dirty="0"/>
            <a:t> </a:t>
          </a:r>
          <a:r>
            <a:rPr lang="de-DE" sz="1700" kern="1200" dirty="0" err="1"/>
            <a:t>Requirements</a:t>
          </a:r>
          <a:endParaRPr lang="en-GB" sz="17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Non-</a:t>
          </a:r>
          <a:r>
            <a:rPr lang="de-DE" sz="1700" kern="1200" dirty="0" err="1"/>
            <a:t>Functional</a:t>
          </a:r>
          <a:endParaRPr lang="de-DE" sz="1700" kern="1200" dirty="0"/>
        </a:p>
        <a:p>
          <a:pPr marL="0" lvl="0" indent="0" algn="ctr" defTabSz="755650">
            <a:lnSpc>
              <a:spcPct val="90000"/>
            </a:lnSpc>
            <a:spcBef>
              <a:spcPct val="0"/>
            </a:spcBef>
            <a:spcAft>
              <a:spcPct val="35000"/>
            </a:spcAft>
            <a:buNone/>
          </a:pPr>
          <a:r>
            <a:rPr lang="de-DE" sz="1700" kern="1200" dirty="0" err="1"/>
            <a:t>Requirements</a:t>
          </a:r>
          <a:endParaRPr lang="en-GB" sz="17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Mock-</a:t>
          </a:r>
          <a:r>
            <a:rPr lang="de-DE" sz="1700" kern="1200" dirty="0" err="1"/>
            <a:t>Ups</a:t>
          </a:r>
          <a:endParaRPr lang="en-GB" sz="17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rgbClr val="FF7C80"/>
              </a:solidFill>
            </a:rPr>
            <a:t>Functional</a:t>
          </a:r>
          <a:r>
            <a:rPr lang="de-DE" sz="1700" kern="1200" dirty="0">
              <a:solidFill>
                <a:srgbClr val="FF7C80"/>
              </a:solidFill>
            </a:rPr>
            <a:t> </a:t>
          </a:r>
          <a:r>
            <a:rPr lang="de-DE" sz="1700" kern="1200" dirty="0" err="1">
              <a:solidFill>
                <a:srgbClr val="FF7C80"/>
              </a:solidFill>
            </a:rPr>
            <a:t>Requirements</a:t>
          </a:r>
          <a:endParaRPr lang="en-GB" sz="1700"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Non-</a:t>
          </a:r>
          <a:r>
            <a:rPr lang="de-DE" sz="1700" kern="1200" dirty="0" err="1"/>
            <a:t>Functional</a:t>
          </a:r>
          <a:endParaRPr lang="de-DE" sz="1700" kern="1200" dirty="0"/>
        </a:p>
        <a:p>
          <a:pPr marL="0" lvl="0" indent="0" algn="ctr" defTabSz="755650">
            <a:lnSpc>
              <a:spcPct val="90000"/>
            </a:lnSpc>
            <a:spcBef>
              <a:spcPct val="0"/>
            </a:spcBef>
            <a:spcAft>
              <a:spcPct val="35000"/>
            </a:spcAft>
            <a:buNone/>
          </a:pPr>
          <a:r>
            <a:rPr lang="de-DE" sz="1700" kern="1200" dirty="0" err="1"/>
            <a:t>Requirements</a:t>
          </a:r>
          <a:endParaRPr lang="en-GB" sz="17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Mock-</a:t>
          </a:r>
          <a:r>
            <a:rPr lang="de-DE" sz="1700" kern="1200" dirty="0" err="1"/>
            <a:t>Ups</a:t>
          </a:r>
          <a:endParaRPr lang="en-GB" sz="17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rgbClr val="FF7C80"/>
              </a:solidFill>
            </a:rPr>
            <a:t>Non-</a:t>
          </a:r>
          <a:r>
            <a:rPr lang="de-DE" sz="1700" kern="1200" dirty="0" err="1">
              <a:solidFill>
                <a:srgbClr val="FF7C80"/>
              </a:solidFill>
            </a:rPr>
            <a:t>Functional</a:t>
          </a:r>
          <a:endParaRPr lang="de-DE" sz="1700" kern="1200" dirty="0">
            <a:solidFill>
              <a:srgbClr val="FF7C80"/>
            </a:solidFill>
          </a:endParaRPr>
        </a:p>
        <a:p>
          <a:pPr marL="0" lvl="0" indent="0" algn="ctr" defTabSz="755650">
            <a:lnSpc>
              <a:spcPct val="90000"/>
            </a:lnSpc>
            <a:spcBef>
              <a:spcPct val="0"/>
            </a:spcBef>
            <a:spcAft>
              <a:spcPct val="35000"/>
            </a:spcAft>
            <a:buNone/>
          </a:pPr>
          <a:r>
            <a:rPr lang="de-DE" sz="1700" kern="1200" dirty="0" err="1">
              <a:solidFill>
                <a:srgbClr val="FF7C80"/>
              </a:solidFill>
            </a:rPr>
            <a:t>Requirements</a:t>
          </a:r>
          <a:endParaRPr lang="en-GB" sz="1700"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t>Mock-</a:t>
          </a:r>
          <a:r>
            <a:rPr lang="de-DE" sz="1700" kern="1200" dirty="0" err="1"/>
            <a:t>Ups</a:t>
          </a:r>
          <a:endParaRPr lang="en-GB" sz="17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rgbClr val="FF7C80"/>
              </a:solidFill>
            </a:rPr>
            <a:t>Mock-</a:t>
          </a:r>
          <a:r>
            <a:rPr lang="de-DE" sz="1700" kern="1200" dirty="0" err="1">
              <a:solidFill>
                <a:srgbClr val="FF7C80"/>
              </a:solidFill>
            </a:rPr>
            <a:t>Ups</a:t>
          </a:r>
          <a:endParaRPr lang="en-GB" sz="1700"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25/05/2020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510FDFB7-EDCB-4CC6-B4EA-A575F325317C}" type="datetime1">
              <a:rPr lang="en-GB" smtClean="0"/>
              <a:t>25/05/2020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A58AD564-5EFE-4148-8789-55CD8034B04E}" type="datetime1">
              <a:rPr lang="en-GB" smtClean="0"/>
              <a:t>25/05/2020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08F02FFF-3733-42E3-860E-A496F868F750}" type="datetime1">
              <a:rPr lang="en-GB" smtClean="0"/>
              <a:t>25/05/2020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CFDD7C53-D79F-4FC7-BD3C-27F1AB783884}" type="datetime1">
              <a:rPr lang="en-GB" smtClean="0"/>
              <a:t>25/05/2020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1B13DCCE-030D-455D-9036-FDB605B6F1B4}" type="datetime1">
              <a:rPr lang="en-GB" smtClean="0"/>
              <a:t>25/05/2020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C134FB0-5250-4E62-BC0C-82BBF89EC181}" type="datetime1">
              <a:rPr lang="en-GB" smtClean="0"/>
              <a:t>25/05/2020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E352995A-BB47-435C-9D09-4F4247D2D183}" type="datetime1">
              <a:rPr lang="en-GB" smtClean="0"/>
              <a:t>25/05/2020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C38C6B14-9F20-46D0-BD18-5F60C968F816}" type="datetime1">
              <a:rPr lang="en-GB" smtClean="0"/>
              <a:t>25/05/2020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5E80022A-AF65-4BB3-A487-6EF7777D6AB3}" type="datetime1">
              <a:rPr lang="en-GB" smtClean="0"/>
              <a:t>25/05/2020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A1F3EC8C-071F-4D52-8C86-547C05F922EB}" type="datetime1">
              <a:rPr lang="en-GB" smtClean="0"/>
              <a:t>25/05/2020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951C439-0C73-4A2C-B31C-D3C5F2CAE54B}" type="datetime1">
              <a:rPr lang="en-GB" smtClean="0"/>
              <a:t>25/05/2020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EA33-9FCF-4BC7-9A79-DD4CF130AE4C}" type="datetime1">
              <a:rPr lang="en-GB" smtClean="0"/>
              <a:t>25/05/2020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900" dirty="0" err="1">
                <a:solidFill>
                  <a:srgbClr val="000000"/>
                </a:solidFill>
                <a:latin typeface="+mj-lt"/>
                <a:ea typeface="+mj-ea"/>
                <a:cs typeface="+mj-cs"/>
              </a:rPr>
              <a:t>Fanni</a:t>
            </a:r>
            <a:r>
              <a:rPr lang="en-US" sz="3900" dirty="0">
                <a:solidFill>
                  <a:srgbClr val="000000"/>
                </a:solidFill>
                <a:latin typeface="+mj-lt"/>
                <a:ea typeface="+mj-ea"/>
                <a:cs typeface="+mj-cs"/>
              </a:rPr>
              <a:t> </a:t>
            </a:r>
            <a:r>
              <a:rPr lang="en-US" sz="3900" dirty="0" err="1">
                <a:solidFill>
                  <a:srgbClr val="000000"/>
                </a:solidFill>
                <a:latin typeface="+mj-lt"/>
                <a:ea typeface="+mj-ea"/>
                <a:cs typeface="+mj-cs"/>
              </a:rPr>
              <a:t>Marosi</a:t>
            </a:r>
            <a:r>
              <a:rPr lang="en-US" sz="3900" dirty="0">
                <a:solidFill>
                  <a:srgbClr val="000000"/>
                </a:solidFill>
                <a:latin typeface="+mj-lt"/>
                <a:ea typeface="+mj-ea"/>
                <a:cs typeface="+mj-cs"/>
              </a:rPr>
              <a:t>, </a:t>
            </a:r>
            <a:r>
              <a:rPr lang="en-GB" sz="3900" dirty="0">
                <a:solidFill>
                  <a:srgbClr val="000000"/>
                </a:solidFill>
                <a:latin typeface="+mj-lt"/>
                <a:ea typeface="+mj-ea"/>
                <a:cs typeface="+mj-cs"/>
              </a:rPr>
              <a:t>764345</a:t>
            </a:r>
            <a:br>
              <a:rPr lang="en-US" sz="3900" dirty="0">
                <a:solidFill>
                  <a:srgbClr val="000000"/>
                </a:solidFill>
                <a:latin typeface="+mj-lt"/>
                <a:ea typeface="+mj-ea"/>
                <a:cs typeface="+mj-cs"/>
              </a:rPr>
            </a:br>
            <a:r>
              <a:rPr lang="en-US" sz="3900" dirty="0">
                <a:solidFill>
                  <a:srgbClr val="000000"/>
                </a:solidFill>
                <a:latin typeface="+mj-lt"/>
                <a:ea typeface="+mj-ea"/>
                <a:cs typeface="+mj-cs"/>
              </a:rPr>
              <a:t>Ebru Özcelik, 764249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21620372"/>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96028887"/>
              </p:ext>
            </p:extLst>
          </p:nvPr>
        </p:nvGraphicFramePr>
        <p:xfrm>
          <a:off x="1492390" y="0"/>
          <a:ext cx="9207218" cy="6367045"/>
        </p:xfrm>
        <a:graphic>
          <a:graphicData uri="http://schemas.openxmlformats.org/drawingml/2006/table">
            <a:tbl>
              <a:tblPr firstRow="1" firstCol="1" bandRow="1">
                <a:tableStyleId>{5C22544A-7EE6-4342-B048-85BDC9FD1C3A}</a:tableStyleId>
              </a:tblPr>
              <a:tblGrid>
                <a:gridCol w="2838577">
                  <a:extLst>
                    <a:ext uri="{9D8B030D-6E8A-4147-A177-3AD203B41FA5}">
                      <a16:colId xmlns:a16="http://schemas.microsoft.com/office/drawing/2014/main" val="3604713117"/>
                    </a:ext>
                  </a:extLst>
                </a:gridCol>
                <a:gridCol w="6368641">
                  <a:extLst>
                    <a:ext uri="{9D8B030D-6E8A-4147-A177-3AD203B41FA5}">
                      <a16:colId xmlns:a16="http://schemas.microsoft.com/office/drawing/2014/main" val="1929737791"/>
                    </a:ext>
                  </a:extLst>
                </a:gridCol>
              </a:tblGrid>
              <a:tr h="1058760">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54731">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303960">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32502">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29381">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56117">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39299">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74514">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17781">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3820824685"/>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fik 14" descr="Ein Bild, das Schild enthält.&#10;&#10;Automatisch generierte Beschreibung">
            <a:extLst>
              <a:ext uri="{FF2B5EF4-FFF2-40B4-BE49-F238E27FC236}">
                <a16:creationId xmlns:a16="http://schemas.microsoft.com/office/drawing/2014/main" id="{C5A018D6-B46E-476C-AD0F-85A90A844232}"/>
              </a:ext>
            </a:extLst>
          </p:cNvPr>
          <p:cNvPicPr>
            <a:picLocks noChangeAspect="1"/>
          </p:cNvPicPr>
          <p:nvPr/>
        </p:nvPicPr>
        <p:blipFill rotWithShape="1">
          <a:blip r:embed="rId2">
            <a:extLst>
              <a:ext uri="{28A0092B-C50C-407E-A947-70E740481C1C}">
                <a14:useLocalDpi xmlns:a14="http://schemas.microsoft.com/office/drawing/2010/main" val="0"/>
              </a:ext>
            </a:extLst>
          </a:blip>
          <a:srcRect t="8560" r="1" b="1"/>
          <a:stretch/>
        </p:blipFill>
        <p:spPr>
          <a:xfrm>
            <a:off x="4471255" y="809513"/>
            <a:ext cx="3219010" cy="5232823"/>
          </a:xfrm>
          <a:prstGeom prst="rect">
            <a:avLst/>
          </a:prstGeom>
        </p:spPr>
      </p:pic>
      <p:cxnSp>
        <p:nvCxnSpPr>
          <p:cNvPr id="20" name="Straight Connector 19">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Inhaltsplatzhalter 10" descr="Ein Bild, das Gebäude, draußen, Haus, Front enthält.&#10;&#10;Automatisch generierte Beschreibung">
            <a:extLst>
              <a:ext uri="{FF2B5EF4-FFF2-40B4-BE49-F238E27FC236}">
                <a16:creationId xmlns:a16="http://schemas.microsoft.com/office/drawing/2014/main" id="{7D6E9026-1811-431A-8FAF-83F7CE586E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449" r="1" b="1"/>
          <a:stretch/>
        </p:blipFill>
        <p:spPr>
          <a:xfrm>
            <a:off x="757917" y="809514"/>
            <a:ext cx="3180367" cy="5232823"/>
          </a:xfrm>
          <a:prstGeom prst="rect">
            <a:avLst/>
          </a:prstGeom>
        </p:spPr>
      </p:pic>
      <p:cxnSp>
        <p:nvCxnSpPr>
          <p:cNvPr id="22" name="Straight Connector 21">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Grafik 12" descr="Ein Bild, das Gebäude, klein, Bus, Schild enthält.&#10;&#10;Automatisch generierte Beschreibung">
            <a:extLst>
              <a:ext uri="{FF2B5EF4-FFF2-40B4-BE49-F238E27FC236}">
                <a16:creationId xmlns:a16="http://schemas.microsoft.com/office/drawing/2014/main" id="{24EBD61F-730A-48BE-962C-78369BE0C6A9}"/>
              </a:ext>
            </a:extLst>
          </p:cNvPr>
          <p:cNvPicPr>
            <a:picLocks noChangeAspect="1"/>
          </p:cNvPicPr>
          <p:nvPr/>
        </p:nvPicPr>
        <p:blipFill rotWithShape="1">
          <a:blip r:embed="rId4">
            <a:extLst>
              <a:ext uri="{28A0092B-C50C-407E-A947-70E740481C1C}">
                <a14:useLocalDpi xmlns:a14="http://schemas.microsoft.com/office/drawing/2010/main" val="0"/>
              </a:ext>
            </a:extLst>
          </a:blip>
          <a:srcRect r="3" b="7588"/>
          <a:stretch/>
        </p:blipFill>
        <p:spPr>
          <a:xfrm>
            <a:off x="8397753" y="822785"/>
            <a:ext cx="3168893" cy="5206278"/>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13</a:t>
            </a:fld>
            <a:endParaRPr lang="en-US"/>
          </a:p>
        </p:txBody>
      </p:sp>
    </p:spTree>
    <p:extLst>
      <p:ext uri="{BB962C8B-B14F-4D97-AF65-F5344CB8AC3E}">
        <p14:creationId xmlns:p14="http://schemas.microsoft.com/office/powerpoint/2010/main" val="4117707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pic>
        <p:nvPicPr>
          <p:cNvPr id="3" name="Grafik 2" descr="Ein Bild, das Gerät enthält.&#10;&#10;Automatisch generierte Beschreibung">
            <a:extLst>
              <a:ext uri="{FF2B5EF4-FFF2-40B4-BE49-F238E27FC236}">
                <a16:creationId xmlns:a16="http://schemas.microsoft.com/office/drawing/2014/main" id="{D5F63465-96F1-42E4-AB6C-CD33B6DFC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12" y="592271"/>
            <a:ext cx="2853674" cy="5073199"/>
          </a:xfrm>
          <a:prstGeom prst="rect">
            <a:avLst/>
          </a:prstGeom>
        </p:spPr>
      </p:pic>
      <p:pic>
        <p:nvPicPr>
          <p:cNvPr id="8" name="Grafik 7" descr="Ein Bild, das Schild enthält.&#10;&#10;Automatisch generierte Beschreibung">
            <a:extLst>
              <a:ext uri="{FF2B5EF4-FFF2-40B4-BE49-F238E27FC236}">
                <a16:creationId xmlns:a16="http://schemas.microsoft.com/office/drawing/2014/main" id="{3D948871-EE3A-408E-8B13-36A6AC498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825" y="592271"/>
            <a:ext cx="3701870" cy="482014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descr="Ein Bild, das Gerät enthält.&#10;&#10;Automatisch generierte Beschreibung">
            <a:extLst>
              <a:ext uri="{FF2B5EF4-FFF2-40B4-BE49-F238E27FC236}">
                <a16:creationId xmlns:a16="http://schemas.microsoft.com/office/drawing/2014/main" id="{DF336FA7-D9E1-4823-9D83-AA3BF926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91" y="1123527"/>
            <a:ext cx="2590200" cy="4604800"/>
          </a:xfrm>
          <a:prstGeom prst="rect">
            <a:avLst/>
          </a:prstGeom>
        </p:spPr>
      </p:pic>
      <p:cxnSp>
        <p:nvCxnSpPr>
          <p:cNvPr id="14"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485C700D-BF3D-4656-9381-F43F7ADE7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248" y="1123527"/>
            <a:ext cx="2590200" cy="4604800"/>
          </a:xfrm>
          <a:prstGeom prst="rect">
            <a:avLst/>
          </a:prstGeom>
        </p:spPr>
      </p:pic>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E90A41DB-6206-4510-9BFF-E40FF8A19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796" y="1123528"/>
            <a:ext cx="2590200" cy="4604800"/>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spTree>
    <p:extLst>
      <p:ext uri="{BB962C8B-B14F-4D97-AF65-F5344CB8AC3E}">
        <p14:creationId xmlns:p14="http://schemas.microsoft.com/office/powerpoint/2010/main" val="2596196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Obst, Gerät, Uhr enthält.&#10;&#10;Automatisch generierte Beschreibung">
            <a:extLst>
              <a:ext uri="{FF2B5EF4-FFF2-40B4-BE49-F238E27FC236}">
                <a16:creationId xmlns:a16="http://schemas.microsoft.com/office/drawing/2014/main" id="{5AFF493B-68E9-408E-A161-282220422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438" y="643467"/>
            <a:ext cx="3133724" cy="5571066"/>
          </a:xfrm>
          <a:prstGeom prst="rect">
            <a:avLst/>
          </a:prstGeom>
        </p:spPr>
      </p:pic>
      <p:pic>
        <p:nvPicPr>
          <p:cNvPr id="8" name="Grafik 7" descr="Ein Bild, das Screenshot enthält.&#10;&#10;Automatisch generierte Beschreibung">
            <a:extLst>
              <a:ext uri="{FF2B5EF4-FFF2-40B4-BE49-F238E27FC236}">
                <a16:creationId xmlns:a16="http://schemas.microsoft.com/office/drawing/2014/main" id="{D33FC043-4E4B-4D62-BBC8-471705089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836" y="643467"/>
            <a:ext cx="3133724" cy="5571066"/>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spTree>
    <p:extLst>
      <p:ext uri="{BB962C8B-B14F-4D97-AF65-F5344CB8AC3E}">
        <p14:creationId xmlns:p14="http://schemas.microsoft.com/office/powerpoint/2010/main" val="7068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405424726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a:t>User </a:t>
            </a:r>
            <a:r>
              <a:rPr lang="de-DE" dirty="0" err="1"/>
              <a:t>group</a:t>
            </a:r>
            <a:r>
              <a:rPr lang="de-DE" dirty="0"/>
              <a:t> </a:t>
            </a:r>
            <a:r>
              <a:rPr lang="de-DE" dirty="0" err="1"/>
              <a:t>is</a:t>
            </a:r>
            <a:r>
              <a:rPr lang="de-DE" dirty="0"/>
              <a:t> </a:t>
            </a:r>
            <a:r>
              <a:rPr lang="de-DE" dirty="0" err="1"/>
              <a:t>very</a:t>
            </a:r>
            <a:r>
              <a:rPr lang="de-DE" dirty="0"/>
              <a:t> </a:t>
            </a:r>
            <a:r>
              <a:rPr lang="de-DE" dirty="0" err="1"/>
              <a:t>heterogeneous</a:t>
            </a:r>
            <a:endParaRPr lang="de-DE" dirty="0"/>
          </a:p>
          <a:p>
            <a:pPr lvl="1"/>
            <a:r>
              <a:rPr lang="de-DE" dirty="0"/>
              <a:t>Age</a:t>
            </a:r>
          </a:p>
          <a:p>
            <a:pPr lvl="1"/>
            <a:r>
              <a:rPr lang="de-DE" dirty="0"/>
              <a:t>Job</a:t>
            </a:r>
          </a:p>
          <a:p>
            <a:pPr lvl="1"/>
            <a:r>
              <a:rPr lang="de-DE" dirty="0"/>
              <a:t>Gender</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can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65571683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5</a:t>
            </a:fld>
            <a:endParaRPr lang="en-GB"/>
          </a:p>
        </p:txBody>
      </p:sp>
      <p:pic>
        <p:nvPicPr>
          <p:cNvPr id="11" name="Grafik 10" descr="Ein Bild, das Screenshot enthält.&#10;&#10;Automatisch generierte Beschreibung">
            <a:extLst>
              <a:ext uri="{FF2B5EF4-FFF2-40B4-BE49-F238E27FC236}">
                <a16:creationId xmlns:a16="http://schemas.microsoft.com/office/drawing/2014/main" id="{003FF9BF-88CE-4779-8C74-06B76C6D6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251" y="0"/>
            <a:ext cx="9695498" cy="6858000"/>
          </a:xfrm>
          <a:prstGeom prst="rect">
            <a:avLst/>
          </a:prstGeom>
        </p:spPr>
      </p:pic>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6</a:t>
            </a:fld>
            <a:endParaRPr lang="en-GB"/>
          </a:p>
        </p:txBody>
      </p:sp>
      <p:pic>
        <p:nvPicPr>
          <p:cNvPr id="3" name="Grafik 2" descr="Ein Bild, das Text enthält.&#10;&#10;Automatisch generierte Beschreibung">
            <a:extLst>
              <a:ext uri="{FF2B5EF4-FFF2-40B4-BE49-F238E27FC236}">
                <a16:creationId xmlns:a16="http://schemas.microsoft.com/office/drawing/2014/main" id="{D34BF9C2-A95E-4E4B-8F98-5B2F9E2D5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251" y="0"/>
            <a:ext cx="9695498" cy="6858000"/>
          </a:xfrm>
          <a:prstGeom prst="rect">
            <a:avLst/>
          </a:prstGeom>
        </p:spPr>
      </p:pic>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7</a:t>
            </a:fld>
            <a:endParaRPr lang="en-GB"/>
          </a:p>
        </p:txBody>
      </p:sp>
      <p:pic>
        <p:nvPicPr>
          <p:cNvPr id="6" name="Grafik 5" descr="Ein Bild, das Text enthält.&#10;&#10;Automatisch generierte Beschreibung">
            <a:extLst>
              <a:ext uri="{FF2B5EF4-FFF2-40B4-BE49-F238E27FC236}">
                <a16:creationId xmlns:a16="http://schemas.microsoft.com/office/drawing/2014/main" id="{3BBECDF7-E383-42AA-82BE-ED938C015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251" y="0"/>
            <a:ext cx="9695498" cy="6858000"/>
          </a:xfrm>
          <a:prstGeom prst="rect">
            <a:avLst/>
          </a:prstGeom>
        </p:spPr>
      </p:pic>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66346490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1465681202"/>
              </p:ext>
            </p:extLst>
          </p:nvPr>
        </p:nvGraphicFramePr>
        <p:xfrm>
          <a:off x="2038293" y="0"/>
          <a:ext cx="8115412" cy="6356350"/>
        </p:xfrm>
        <a:graphic>
          <a:graphicData uri="http://schemas.openxmlformats.org/drawingml/2006/table">
            <a:tbl>
              <a:tblPr firstRow="1" bandRow="1">
                <a:tableStyleId>{5C22544A-7EE6-4342-B048-85BDC9FD1C3A}</a:tableStyleId>
              </a:tblPr>
              <a:tblGrid>
                <a:gridCol w="4889153">
                  <a:extLst>
                    <a:ext uri="{9D8B030D-6E8A-4147-A177-3AD203B41FA5}">
                      <a16:colId xmlns:a16="http://schemas.microsoft.com/office/drawing/2014/main" val="4208538369"/>
                    </a:ext>
                  </a:extLst>
                </a:gridCol>
                <a:gridCol w="3226259">
                  <a:extLst>
                    <a:ext uri="{9D8B030D-6E8A-4147-A177-3AD203B41FA5}">
                      <a16:colId xmlns:a16="http://schemas.microsoft.com/office/drawing/2014/main" val="3797897160"/>
                    </a:ext>
                  </a:extLst>
                </a:gridCol>
              </a:tblGrid>
              <a:tr h="526174">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85848">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39708708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48342312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Words>
  <Application>Microsoft Office PowerPoint</Application>
  <PresentationFormat>Breitbild</PresentationFormat>
  <Paragraphs>125</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10</cp:revision>
  <dcterms:created xsi:type="dcterms:W3CDTF">2020-05-25T21:06:18Z</dcterms:created>
  <dcterms:modified xsi:type="dcterms:W3CDTF">2020-05-25T21:27:00Z</dcterms:modified>
</cp:coreProperties>
</file>